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986" r:id="rId3"/>
    <p:sldId id="987" r:id="rId4"/>
    <p:sldId id="988" r:id="rId5"/>
    <p:sldId id="989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6  </a:t>
            </a:r>
            <a:r>
              <a:rPr lang="en-US" altLang="zh-CN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My </a:t>
            </a:r>
            <a:r>
              <a:rPr lang="en-US" altLang="zh-CN" sz="52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e-friend</a:t>
            </a:r>
            <a:endParaRPr lang="en-US" altLang="zh-CN" sz="52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单元目标导航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6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08451" y="980728"/>
            <a:ext cx="11573510" cy="54483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290415"/>
              </p:ext>
            </p:extLst>
          </p:nvPr>
        </p:nvGraphicFramePr>
        <p:xfrm>
          <a:off x="334879" y="1517353"/>
          <a:ext cx="11547081" cy="4006310"/>
        </p:xfrm>
        <a:graphic>
          <a:graphicData uri="http://schemas.openxmlformats.org/drawingml/2006/table">
            <a:tbl>
              <a:tblPr firstRow="1" firstCol="1" bandRow="1"/>
              <a:tblGrid>
                <a:gridCol w="863783">
                  <a:extLst>
                    <a:ext uri="{9D8B030D-6E8A-4147-A177-3AD203B41FA5}">
                      <a16:colId xmlns:a16="http://schemas.microsoft.com/office/drawing/2014/main" val="3558094217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787594230"/>
                    </a:ext>
                  </a:extLst>
                </a:gridCol>
                <a:gridCol w="10179242">
                  <a:extLst>
                    <a:ext uri="{9D8B030D-6E8A-4147-A177-3AD203B41FA5}">
                      <a16:colId xmlns:a16="http://schemas.microsoft.com/office/drawing/2014/main" val="93696381"/>
                    </a:ext>
                  </a:extLst>
                </a:gridCol>
              </a:tblGrid>
              <a:tr h="42751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字母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/w/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atch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ater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eek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oman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7" marR="3627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7385439"/>
                  </a:ext>
                </a:extLst>
              </a:tr>
              <a:tr h="978858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四会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网友　　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email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电子邮件　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住，居住　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study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学习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tomorrow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明天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sit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坐，坐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旁边</a:t>
                      </a:r>
                    </a:p>
                  </a:txBody>
                  <a:tcPr marL="3627" marR="3627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2851743"/>
                  </a:ext>
                </a:extLst>
              </a:tr>
              <a:tr h="236039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三会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send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发出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信件、邮件等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给　　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UK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英国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Canada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加拿大　　</a:t>
                      </a: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Greece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希腊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Russia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俄罗斯　　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PRC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中华人民共和国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美国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fishing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钓鱼，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捕鱼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wait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等，等待</a:t>
                      </a:r>
                    </a:p>
                  </a:txBody>
                  <a:tcPr marL="3627" marR="3627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967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6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08451" y="980728"/>
            <a:ext cx="11573510" cy="54483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995809"/>
              </p:ext>
            </p:extLst>
          </p:nvPr>
        </p:nvGraphicFramePr>
        <p:xfrm>
          <a:off x="318905" y="1525559"/>
          <a:ext cx="11563055" cy="4526280"/>
        </p:xfrm>
        <a:graphic>
          <a:graphicData uri="http://schemas.openxmlformats.org/drawingml/2006/table">
            <a:tbl>
              <a:tblPr firstRow="1" firstCol="1" bandRow="1"/>
              <a:tblGrid>
                <a:gridCol w="462523">
                  <a:extLst>
                    <a:ext uri="{9D8B030D-6E8A-4147-A177-3AD203B41FA5}">
                      <a16:colId xmlns:a16="http://schemas.microsoft.com/office/drawing/2014/main" val="3426726000"/>
                    </a:ext>
                  </a:extLst>
                </a:gridCol>
                <a:gridCol w="11100532">
                  <a:extLst>
                    <a:ext uri="{9D8B030D-6E8A-4147-A177-3AD203B41FA5}">
                      <a16:colId xmlns:a16="http://schemas.microsoft.com/office/drawing/2014/main" val="2420352051"/>
                    </a:ext>
                  </a:extLst>
                </a:gridCol>
              </a:tblGrid>
              <a:tr h="255151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我的网友　　　　　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踢足球　　　</a:t>
                      </a:r>
                      <a:r>
                        <a:rPr lang="en-US" alt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playground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在操场上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send this email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发送这封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电子邮件</a:t>
                      </a:r>
                      <a:r>
                        <a:rPr lang="en-US" alt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UK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住在英国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speak Chinese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说中文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Chinese lessons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上中文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课</a:t>
                      </a:r>
                      <a:r>
                        <a:rPr lang="en-US" altLang="zh-CN" sz="2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在学校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study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学习中文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subjects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什么学科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wait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minute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等一会儿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after school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放学后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 fish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吃鱼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go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fishing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去钓鱼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be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 at fishing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擅长钓鱼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sit by the river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坐在河边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wear warm clothes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穿暖和的衣服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wait and wait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等了又等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write English addresses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写英文地址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winter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在冬天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live in Canada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住在加拿大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 you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教你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like this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像这样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...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 old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岁</a:t>
                      </a: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227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045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6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08451" y="980728"/>
            <a:ext cx="11573510" cy="54483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914732"/>
              </p:ext>
            </p:extLst>
          </p:nvPr>
        </p:nvGraphicFramePr>
        <p:xfrm>
          <a:off x="338375" y="1530657"/>
          <a:ext cx="11543585" cy="4316032"/>
        </p:xfrm>
        <a:graphic>
          <a:graphicData uri="http://schemas.openxmlformats.org/drawingml/2006/table">
            <a:tbl>
              <a:tblPr firstRow="1" firstCol="1" bandRow="1"/>
              <a:tblGrid>
                <a:gridCol w="860287">
                  <a:extLst>
                    <a:ext uri="{9D8B030D-6E8A-4147-A177-3AD203B41FA5}">
                      <a16:colId xmlns:a16="http://schemas.microsoft.com/office/drawing/2014/main" val="3216072305"/>
                    </a:ext>
                  </a:extLst>
                </a:gridCol>
                <a:gridCol w="10683298">
                  <a:extLst>
                    <a:ext uri="{9D8B030D-6E8A-4147-A177-3AD203B41FA5}">
                      <a16:colId xmlns:a16="http://schemas.microsoft.com/office/drawing/2014/main" val="4160658621"/>
                    </a:ext>
                  </a:extLst>
                </a:gridCol>
              </a:tblGrid>
              <a:tr h="305047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Let me send this email first. It’s to my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让我先发送这封电子邮件。它是给我的网友的。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r>
                        <a:rPr lang="zh-CN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这两句话可以合并为一句话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email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first.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email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first.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sth,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给某人发送某物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He studies Chinese after school.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他放学后学习中文。</a:t>
                      </a:r>
                    </a:p>
                    <a:p>
                      <a:pPr algn="di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 —Does he have Chinese lessons at school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？他在学校上中文课吗？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—No, he doesn’t.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不，</a:t>
                      </a: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</a:t>
                      </a:r>
                      <a:endParaRPr lang="en-US" altLang="zh-CN" sz="2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上。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 —Does he like playing football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？他喜欢踢足球吗？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—Yes, he does.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是的，他喜欢。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 —Where does he live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？他住在哪里</a:t>
                      </a: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lives in the UK.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他住在英国。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 —What subjects does he like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？他喜欢什么科目</a:t>
                      </a: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likes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PE.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他喜欢数学和体育。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 I’m not good at fishing.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我不擅长钓鱼。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 Don’t worry.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别担心。</a:t>
                      </a: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861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2161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6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08451" y="980728"/>
            <a:ext cx="11573510" cy="54483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72733"/>
              </p:ext>
            </p:extLst>
          </p:nvPr>
        </p:nvGraphicFramePr>
        <p:xfrm>
          <a:off x="308451" y="1525558"/>
          <a:ext cx="11573510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962219">
                  <a:extLst>
                    <a:ext uri="{9D8B030D-6E8A-4147-A177-3AD203B41FA5}">
                      <a16:colId xmlns:a16="http://schemas.microsoft.com/office/drawing/2014/main" val="1020820298"/>
                    </a:ext>
                  </a:extLst>
                </a:gridCol>
                <a:gridCol w="10611291">
                  <a:extLst>
                    <a:ext uri="{9D8B030D-6E8A-4147-A177-3AD203B41FA5}">
                      <a16:colId xmlns:a16="http://schemas.microsoft.com/office/drawing/2014/main" val="3392951908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9C7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含有实义动词的一般现在时的疑问句：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一般疑问句的基本结构为：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Do/Does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＋主语＋动词原形＋其他？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肯定回答：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do/does.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否定回答：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don’t/doesn’t.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—Does he study Chinese at school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？他在学校学习中文吗？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he does.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是的，他学。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 No, he doesn’t.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不，他不学。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特殊疑问句的基本结构为：特殊疑问词＋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do/does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＋主语＋动词原形＋其他？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—What does he like doing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？他喜欢做什么？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likes playing football.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他喜欢踢足球。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4C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8540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234120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410</Words>
  <Application>Microsoft Office PowerPoint</Application>
  <PresentationFormat>自定义</PresentationFormat>
  <Paragraphs>44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339</cp:revision>
  <dcterms:created xsi:type="dcterms:W3CDTF">2020-11-06T05:24:00Z</dcterms:created>
  <dcterms:modified xsi:type="dcterms:W3CDTF">2025-05-27T01:48:30Z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